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2" r:id="rId1"/>
  </p:sldMasterIdLst>
  <p:notesMasterIdLst>
    <p:notesMasterId r:id="rId21"/>
  </p:notesMasterIdLst>
  <p:sldIdLst>
    <p:sldId id="256" r:id="rId2"/>
    <p:sldId id="257" r:id="rId3"/>
    <p:sldId id="262" r:id="rId4"/>
    <p:sldId id="263" r:id="rId5"/>
    <p:sldId id="265" r:id="rId6"/>
    <p:sldId id="275" r:id="rId7"/>
    <p:sldId id="272" r:id="rId8"/>
    <p:sldId id="273" r:id="rId9"/>
    <p:sldId id="274" r:id="rId10"/>
    <p:sldId id="264" r:id="rId11"/>
    <p:sldId id="276" r:id="rId12"/>
    <p:sldId id="270" r:id="rId13"/>
    <p:sldId id="271" r:id="rId14"/>
    <p:sldId id="266" r:id="rId15"/>
    <p:sldId id="269" r:id="rId16"/>
    <p:sldId id="268" r:id="rId17"/>
    <p:sldId id="258" r:id="rId18"/>
    <p:sldId id="259" r:id="rId19"/>
    <p:sldId id="26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BF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19"/>
  </p:normalViewPr>
  <p:slideViewPr>
    <p:cSldViewPr snapToGrid="0" snapToObjects="1">
      <p:cViewPr varScale="1">
        <p:scale>
          <a:sx n="148" d="100"/>
          <a:sy n="148" d="100"/>
        </p:scale>
        <p:origin x="10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AEEA7-BF76-4C27-9E98-8D5D212F92D9}" type="datetimeFigureOut">
              <a:rPr lang="en-US"/>
              <a:t>10/10/21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501CC8-3F04-4E3F-8996-BD41D9266FD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106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01CC8-3F04-4E3F-8996-BD41D9266FD1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730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01CC8-3F04-4E3F-8996-BD41D9266FD1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463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01CC8-3F04-4E3F-8996-BD41D9266FD1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476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01CC8-3F04-4E3F-8996-BD41D9266FD1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181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01CC8-3F04-4E3F-8996-BD41D9266FD1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0690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01CC8-3F04-4E3F-8996-BD41D9266FD1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4637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01CC8-3F04-4E3F-8996-BD41D9266FD1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1946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01CC8-3F04-4E3F-8996-BD41D9266FD1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381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01CC8-3F04-4E3F-8996-BD41D9266FD1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789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01CC8-3F04-4E3F-8996-BD41D9266FD1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3703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01CC8-3F04-4E3F-8996-BD41D9266FD1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174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01CC8-3F04-4E3F-8996-BD41D9266FD1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52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01CC8-3F04-4E3F-8996-BD41D9266FD1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63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01CC8-3F04-4E3F-8996-BD41D9266FD1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61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01CC8-3F04-4E3F-8996-BD41D9266FD1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072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01CC8-3F04-4E3F-8996-BD41D9266FD1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447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01CC8-3F04-4E3F-8996-BD41D9266FD1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06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</a:pPr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01CC8-3F04-4E3F-8996-BD41D9266FD1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385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</a:pPr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01CC8-3F04-4E3F-8996-BD41D9266FD1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886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10/10/21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910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10/10/21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860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10/10/21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01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10/10/21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644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10/10/21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34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10/10/21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812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10/10/21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66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10/10/21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489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10/10/21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42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10/10/21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42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10/10/21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17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10/10/21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1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15" r:id="rId6"/>
    <p:sldLayoutId id="2147483711" r:id="rId7"/>
    <p:sldLayoutId id="2147483712" r:id="rId8"/>
    <p:sldLayoutId id="2147483713" r:id="rId9"/>
    <p:sldLayoutId id="2147483714" r:id="rId10"/>
    <p:sldLayoutId id="214748371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 hidden="1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 hidden="1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2AFB22-08E0-45CB-BBE5-D4FAE4CEF1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6" b="5626"/>
          <a:stretch/>
        </p:blipFill>
        <p:spPr>
          <a:xfrm>
            <a:off x="0" y="10"/>
            <a:ext cx="12191999" cy="6857990"/>
          </a:xfrm>
          <a:prstGeom prst="rect">
            <a:avLst/>
          </a:prstGeom>
        </p:spPr>
      </p:pic>
      <p:sp>
        <p:nvSpPr>
          <p:cNvPr id="15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114815-16D1-4F41-879A-28705392E00E}"/>
              </a:ext>
            </a:extLst>
          </p:cNvPr>
          <p:cNvSpPr/>
          <p:nvPr/>
        </p:nvSpPr>
        <p:spPr>
          <a:xfrm>
            <a:off x="5258221" y="2872417"/>
            <a:ext cx="6617265" cy="315989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 hidden="1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2CEE092-B670-4217-A324-28C09CF2D8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2173" y="4449196"/>
            <a:ext cx="6309360" cy="1337456"/>
          </a:xfrm>
        </p:spPr>
        <p:txBody>
          <a:bodyPr>
            <a:normAutofit/>
          </a:bodyPr>
          <a:lstStyle/>
          <a:p>
            <a:r>
              <a:rPr lang="en-US" sz="900"/>
              <a:t>Bradley barker</a:t>
            </a:r>
          </a:p>
          <a:p>
            <a:r>
              <a:rPr lang="en-US" sz="900"/>
              <a:t>Darryl Connelly ii</a:t>
            </a:r>
          </a:p>
          <a:p>
            <a:r>
              <a:rPr lang="en-US" sz="900" err="1"/>
              <a:t>uchenna</a:t>
            </a:r>
            <a:r>
              <a:rPr lang="en-US" sz="900"/>
              <a:t> </a:t>
            </a:r>
            <a:r>
              <a:rPr lang="en-US" sz="900" err="1"/>
              <a:t>nwagbara</a:t>
            </a:r>
            <a:endParaRPr lang="en-US" sz="900"/>
          </a:p>
          <a:p>
            <a:r>
              <a:rPr lang="en-US" sz="900"/>
              <a:t>Yingying li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FAB12F-10AB-4AFA-A852-F6E4F7DED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2174" y="2962953"/>
            <a:ext cx="6309359" cy="1229306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2021 Tokyo</a:t>
            </a:r>
            <a:r>
              <a:rPr lang="en-US" altLang="zh-CN" sz="5400">
                <a:solidFill>
                  <a:schemeClr val="tx1"/>
                </a:solidFill>
                <a:ea typeface="宋体"/>
              </a:rPr>
              <a:t> Olympic</a:t>
            </a:r>
            <a:endParaRPr lang="en-US" sz="5400">
              <a:solidFill>
                <a:schemeClr val="tx1"/>
              </a:solidFill>
              <a:ea typeface="宋体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FCAA18-04C9-493F-AD0C-258EBB06B184}"/>
              </a:ext>
            </a:extLst>
          </p:cNvPr>
          <p:cNvCxnSpPr>
            <a:cxnSpLocks/>
          </p:cNvCxnSpPr>
          <p:nvPr/>
        </p:nvCxnSpPr>
        <p:spPr>
          <a:xfrm>
            <a:off x="5470853" y="4274147"/>
            <a:ext cx="6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244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BEF76-553D-4E41-A857-6D3971E7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Deliverables: Medal Summary (P3)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A202E44-E5B0-42BF-A3A0-32EBF366C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15053" y="2029843"/>
            <a:ext cx="8622854" cy="421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8061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BEF76-553D-4E41-A857-6D3971E7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Deliverables: Medal Summary (P3)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A202E44-E5B0-42BF-A3A0-32EBF366C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005" t="46773" r="15271" b="617"/>
          <a:stretch/>
        </p:blipFill>
        <p:spPr>
          <a:xfrm>
            <a:off x="382102" y="2034540"/>
            <a:ext cx="11427796" cy="421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A00B54-E78E-4C99-B4E5-893F150B63BB}"/>
              </a:ext>
            </a:extLst>
          </p:cNvPr>
          <p:cNvSpPr/>
          <p:nvPr/>
        </p:nvSpPr>
        <p:spPr>
          <a:xfrm>
            <a:off x="675473" y="2797746"/>
            <a:ext cx="1420456" cy="757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17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BEF76-553D-4E41-A857-6D3971E7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Deliverables: Medal Summary (P3)</a:t>
            </a:r>
          </a:p>
        </p:txBody>
      </p:sp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D380E200-8EA8-414C-9223-7FBF40A445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4" t="45972" r="14710" b="-376"/>
          <a:stretch/>
        </p:blipFill>
        <p:spPr>
          <a:xfrm>
            <a:off x="486750" y="2060978"/>
            <a:ext cx="11218500" cy="421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1917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BEF76-553D-4E41-A857-6D3971E7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Deliverables: Medal Summary (P3)</a:t>
            </a: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2747368F-085F-4BD6-A143-C9E847A2A4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1" t="47174" r="15059" b="759"/>
          <a:stretch/>
        </p:blipFill>
        <p:spPr>
          <a:xfrm>
            <a:off x="295132" y="2048724"/>
            <a:ext cx="11601735" cy="421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4DD6B5A-191E-4ED2-BDB8-8CAA0EDBB6CB}"/>
              </a:ext>
            </a:extLst>
          </p:cNvPr>
          <p:cNvSpPr/>
          <p:nvPr/>
        </p:nvSpPr>
        <p:spPr>
          <a:xfrm>
            <a:off x="10492741" y="2777582"/>
            <a:ext cx="1257300" cy="6514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48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BEF76-553D-4E41-A857-6D3971E7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Deliverables: Fun Facts (P4)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76FAF-218E-4521-8558-B4FDBD848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6433" y="2020065"/>
            <a:ext cx="10058400" cy="4250779"/>
          </a:xfrm>
        </p:spPr>
        <p:txBody>
          <a:bodyPr vert="horz" wrap="square" lIns="0" tIns="45720" rIns="0" bIns="45720" rtlCol="0" anchor="t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>
                <a:ea typeface="+mn-lt"/>
                <a:cs typeface="+mn-lt"/>
              </a:rPr>
              <a:t>The athletes with the shortest full name:</a:t>
            </a: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>
              <a:ea typeface="+mn-lt"/>
              <a:cs typeface="+mn-lt"/>
            </a:endParaRP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>
              <a:ea typeface="+mn-lt"/>
              <a:cs typeface="+mn-lt"/>
            </a:endParaRP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>
              <a:ea typeface="+mn-lt"/>
              <a:cs typeface="+mn-lt"/>
            </a:endParaRP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>
                <a:ea typeface="+mn-lt"/>
                <a:cs typeface="+mn-lt"/>
              </a:rPr>
              <a:t>The athletes with the longest full name:</a:t>
            </a: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>
              <a:ea typeface="+mn-lt"/>
              <a:cs typeface="+mn-lt"/>
            </a:endParaRP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>
              <a:ea typeface="+mn-lt"/>
              <a:cs typeface="+mn-lt"/>
            </a:endParaRP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>
              <a:ea typeface="+mn-lt"/>
              <a:cs typeface="+mn-lt"/>
            </a:endParaRP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>
              <a:ea typeface="+mn-lt"/>
              <a:cs typeface="+mn-lt"/>
            </a:endParaRPr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endParaRPr lang="en-US" sz="1400">
              <a:ea typeface="+mn-lt"/>
              <a:cs typeface="+mn-lt"/>
            </a:endParaRPr>
          </a:p>
          <a:p>
            <a:pPr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>
                <a:ea typeface="+mn-lt"/>
                <a:cs typeface="+mn-lt"/>
              </a:rPr>
              <a:t>The most popular last name is Wang with 51 entries and it’s represented in 5 different countries.</a:t>
            </a:r>
            <a:endParaRPr lang="en-US" sz="1400"/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>
                <a:ea typeface="+mn-lt"/>
                <a:cs typeface="+mn-lt"/>
              </a:rPr>
              <a:t>The most popular last name representing one country is Kim with 47 entries from the Republic of Korea.</a:t>
            </a:r>
            <a:endParaRPr lang="en-US" sz="140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91B83E2-339F-48B4-B6EA-7044A57DB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442939"/>
              </p:ext>
            </p:extLst>
          </p:nvPr>
        </p:nvGraphicFramePr>
        <p:xfrm>
          <a:off x="1291286" y="2359553"/>
          <a:ext cx="5217099" cy="9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159">
                  <a:extLst>
                    <a:ext uri="{9D8B030D-6E8A-4147-A177-3AD203B41FA5}">
                      <a16:colId xmlns:a16="http://schemas.microsoft.com/office/drawing/2014/main" val="603553528"/>
                    </a:ext>
                  </a:extLst>
                </a:gridCol>
                <a:gridCol w="3994940">
                  <a:extLst>
                    <a:ext uri="{9D8B030D-6E8A-4147-A177-3AD203B41FA5}">
                      <a16:colId xmlns:a16="http://schemas.microsoft.com/office/drawing/2014/main" val="1484425586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r>
                        <a:rPr lang="en-US" sz="1400"/>
                        <a:t>Name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Country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417361854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Fu Yu</a:t>
                      </a:r>
                    </a:p>
                  </a:txBody>
                  <a:tcPr marT="0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Portugal</a:t>
                      </a:r>
                    </a:p>
                  </a:txBody>
                  <a:tcPr marT="0" marB="0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60341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sz="1400"/>
                        <a:t>He Li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People’s Republic of China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407923230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8BEAB7-51FB-40B7-A23F-674B9FE54C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78087"/>
              </p:ext>
            </p:extLst>
          </p:nvPr>
        </p:nvGraphicFramePr>
        <p:xfrm>
          <a:off x="1291286" y="3655518"/>
          <a:ext cx="8394220" cy="176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9280">
                  <a:extLst>
                    <a:ext uri="{9D8B030D-6E8A-4147-A177-3AD203B41FA5}">
                      <a16:colId xmlns:a16="http://schemas.microsoft.com/office/drawing/2014/main" val="603553528"/>
                    </a:ext>
                  </a:extLst>
                </a:gridCol>
                <a:gridCol w="3994940">
                  <a:extLst>
                    <a:ext uri="{9D8B030D-6E8A-4147-A177-3AD203B41FA5}">
                      <a16:colId xmlns:a16="http://schemas.microsoft.com/office/drawing/2014/main" val="1484425586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r>
                        <a:rPr lang="en-US" sz="1400"/>
                        <a:t>Name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Country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417361854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Diaa Eldin Kamal Gouda Abdelmottaleb</a:t>
                      </a:r>
                      <a:endParaRPr lang="en-US" sz="1400" kern="1200" err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>
                          <a:ea typeface="+mn-lt"/>
                          <a:cs typeface="+mn-lt"/>
                        </a:rPr>
                        <a:t>Egypt</a:t>
                      </a:r>
                      <a:endParaRPr 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60341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pt-BR" sz="1400"/>
                        <a:t>Camil Inmaculada Dominguez Martinez</a:t>
                      </a:r>
                      <a:endParaRPr lang="en-US" sz="140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a typeface="+mn-lt"/>
                          <a:cs typeface="+mn-lt"/>
                        </a:rPr>
                        <a:t>Dominican Republic</a:t>
                      </a:r>
                      <a:endParaRPr lang="en-US" sz="1400"/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407923230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sz="1400"/>
                        <a:t>Brayan Santiago </a:t>
                      </a:r>
                      <a:r>
                        <a:rPr lang="en-US" sz="1400" err="1"/>
                        <a:t>Rodallegas</a:t>
                      </a:r>
                      <a:r>
                        <a:rPr lang="en-US" sz="1400"/>
                        <a:t> Carvajal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a typeface="+mn-lt"/>
                          <a:cs typeface="+mn-lt"/>
                        </a:rPr>
                        <a:t>Colombia</a:t>
                      </a:r>
                      <a:endParaRPr lang="en-US" sz="1400"/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5884616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sz="1400"/>
                        <a:t>Byanca Melissa Rodriguez Villanueva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a typeface="+mn-lt"/>
                          <a:cs typeface="+mn-lt"/>
                        </a:rPr>
                        <a:t>Mexico</a:t>
                      </a:r>
                      <a:endParaRPr lang="en-US" sz="1400"/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88359555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sz="1400"/>
                        <a:t>Abdelrahman Salah </a:t>
                      </a:r>
                      <a:r>
                        <a:rPr lang="en-US" sz="1400" err="1"/>
                        <a:t>Orabi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Abdelgawwad</a:t>
                      </a:r>
                      <a:endParaRPr lang="en-US" sz="140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a typeface="+mn-lt"/>
                          <a:cs typeface="+mn-lt"/>
                        </a:rPr>
                        <a:t>Egypt</a:t>
                      </a:r>
                      <a:endParaRPr lang="en-US" sz="1400"/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033392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908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BEF76-553D-4E41-A857-6D3971E7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Deliverables: Fun Facts (P4)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616F640-35EC-4429-B262-541F7F0D8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823" y="2062800"/>
            <a:ext cx="8495314" cy="421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3390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D83EE-6D03-42B0-B45B-5CBD1EEFC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Moving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322FF-907B-4850-8B43-D7B035A9C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19217"/>
            <a:ext cx="10058400" cy="3760891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More visuals</a:t>
            </a:r>
          </a:p>
          <a:p>
            <a:pPr marL="383540" lvl="1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>
                <a:ea typeface="+mn-lt"/>
                <a:cs typeface="+mn-lt"/>
              </a:rPr>
              <a:t>Charts of medals for each country by discipline and event</a:t>
            </a:r>
            <a:endParaRPr lang="en-US" sz="1800"/>
          </a:p>
          <a:p>
            <a:pPr marL="383540" lvl="1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>
                <a:ea typeface="+mn-lt"/>
                <a:cs typeface="+mn-lt"/>
              </a:rPr>
              <a:t>Charts of the amount and type of medals won by each country by discipline and event</a:t>
            </a:r>
            <a:endParaRPr lang="en-US" sz="1800"/>
          </a:p>
          <a:p>
            <a:pPr marL="383540" lvl="1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>
                <a:ea typeface="+mn-lt"/>
                <a:cs typeface="+mn-lt"/>
              </a:rPr>
              <a:t>A heatmap of the type the numbers of medals won by each country</a:t>
            </a:r>
          </a:p>
          <a:p>
            <a:pPr marL="383540" lvl="1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71549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9FD93C-6E3F-4874-9A68-A63B2A3B9425}"/>
              </a:ext>
            </a:extLst>
          </p:cNvPr>
          <p:cNvSpPr txBox="1"/>
          <p:nvPr/>
        </p:nvSpPr>
        <p:spPr>
          <a:xfrm>
            <a:off x="2636293" y="2767281"/>
            <a:ext cx="69194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/>
              <a:t>Q</a:t>
            </a:r>
            <a:r>
              <a:rPr lang="en-US" altLang="zh-CN" sz="8000"/>
              <a:t>uestions?</a:t>
            </a:r>
            <a:endParaRPr lang="en-US" sz="8000"/>
          </a:p>
        </p:txBody>
      </p:sp>
    </p:spTree>
    <p:extLst>
      <p:ext uri="{BB962C8B-B14F-4D97-AF65-F5344CB8AC3E}">
        <p14:creationId xmlns:p14="http://schemas.microsoft.com/office/powerpoint/2010/main" val="3529374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9FD93C-6E3F-4874-9A68-A63B2A3B9425}"/>
              </a:ext>
            </a:extLst>
          </p:cNvPr>
          <p:cNvSpPr txBox="1"/>
          <p:nvPr/>
        </p:nvSpPr>
        <p:spPr>
          <a:xfrm>
            <a:off x="2636293" y="2767281"/>
            <a:ext cx="69194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/>
              <a:t>Q</a:t>
            </a:r>
            <a:r>
              <a:rPr lang="en-US" altLang="zh-CN" sz="8000"/>
              <a:t>uestion?</a:t>
            </a:r>
            <a:endParaRPr lang="en-US" sz="8000"/>
          </a:p>
        </p:txBody>
      </p:sp>
      <p:pic>
        <p:nvPicPr>
          <p:cNvPr id="6" name="Video 5" title="Number One Gold Medal">
            <a:hlinkClick r:id="" action="ppaction://media"/>
            <a:extLst>
              <a:ext uri="{FF2B5EF4-FFF2-40B4-BE49-F238E27FC236}">
                <a16:creationId xmlns:a16="http://schemas.microsoft.com/office/drawing/2014/main" id="{1D41EB41-EEDD-43F3-8071-FB55722EAE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61815" y="1834771"/>
            <a:ext cx="5668369" cy="3188458"/>
          </a:xfrm>
          <a:prstGeom prst="ellipse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427463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6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03D96-9DAE-4165-A941-BC004E371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2C78B-BE07-482A-9B5E-1E667C893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b="1"/>
              <a:t>Technologies</a:t>
            </a:r>
          </a:p>
          <a:p>
            <a:pPr lvl="1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/>
              <a:t>HTML/CSS</a:t>
            </a:r>
          </a:p>
          <a:p>
            <a:pPr lvl="1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/>
              <a:t>JavaScript</a:t>
            </a:r>
          </a:p>
          <a:p>
            <a:pPr lvl="1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/>
              <a:t>Python</a:t>
            </a:r>
          </a:p>
          <a:p>
            <a:pPr lvl="1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/>
              <a:t>PostgreSQL</a:t>
            </a:r>
          </a:p>
          <a:p>
            <a:pPr lvl="1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err="1"/>
              <a:t>BootStrap</a:t>
            </a:r>
            <a:endParaRPr lang="en-US" sz="1800"/>
          </a:p>
          <a:p>
            <a:r>
              <a:rPr lang="en-US" b="1"/>
              <a:t>Data Source</a:t>
            </a:r>
          </a:p>
          <a:p>
            <a:pPr lvl="1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/>
              <a:t>https://www.kaggle.com/piterfm/tokyo-2020-olympics</a:t>
            </a:r>
          </a:p>
        </p:txBody>
      </p:sp>
    </p:spTree>
    <p:extLst>
      <p:ext uri="{BB962C8B-B14F-4D97-AF65-F5344CB8AC3E}">
        <p14:creationId xmlns:p14="http://schemas.microsoft.com/office/powerpoint/2010/main" val="2075597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BEF76-553D-4E41-A857-6D3971E7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 Flow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8F68906-B6D0-4EA1-A57D-FD1190DEE5F4}"/>
              </a:ext>
            </a:extLst>
          </p:cNvPr>
          <p:cNvGrpSpPr/>
          <p:nvPr/>
        </p:nvGrpSpPr>
        <p:grpSpPr>
          <a:xfrm>
            <a:off x="3108291" y="2407693"/>
            <a:ext cx="2941486" cy="3016479"/>
            <a:chOff x="3286529" y="1812889"/>
            <a:chExt cx="2941486" cy="3016479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31E6C18-B09A-481B-BBBF-821DB09682EF}"/>
                </a:ext>
              </a:extLst>
            </p:cNvPr>
            <p:cNvSpPr/>
            <p:nvPr/>
          </p:nvSpPr>
          <p:spPr>
            <a:xfrm>
              <a:off x="3286529" y="1964546"/>
              <a:ext cx="534044" cy="220796"/>
            </a:xfrm>
            <a:custGeom>
              <a:avLst/>
              <a:gdLst>
                <a:gd name="connsiteX0" fmla="*/ 0 w 534044"/>
                <a:gd name="connsiteY0" fmla="*/ 82743 h 413715"/>
                <a:gd name="connsiteX1" fmla="*/ 327187 w 534044"/>
                <a:gd name="connsiteY1" fmla="*/ 82743 h 413715"/>
                <a:gd name="connsiteX2" fmla="*/ 327187 w 534044"/>
                <a:gd name="connsiteY2" fmla="*/ 0 h 413715"/>
                <a:gd name="connsiteX3" fmla="*/ 534044 w 534044"/>
                <a:gd name="connsiteY3" fmla="*/ 206858 h 413715"/>
                <a:gd name="connsiteX4" fmla="*/ 327187 w 534044"/>
                <a:gd name="connsiteY4" fmla="*/ 413715 h 413715"/>
                <a:gd name="connsiteX5" fmla="*/ 327187 w 534044"/>
                <a:gd name="connsiteY5" fmla="*/ 330972 h 413715"/>
                <a:gd name="connsiteX6" fmla="*/ 0 w 534044"/>
                <a:gd name="connsiteY6" fmla="*/ 330972 h 413715"/>
                <a:gd name="connsiteX7" fmla="*/ 0 w 534044"/>
                <a:gd name="connsiteY7" fmla="*/ 82743 h 41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4044" h="413715">
                  <a:moveTo>
                    <a:pt x="0" y="82743"/>
                  </a:moveTo>
                  <a:lnTo>
                    <a:pt x="327187" y="82743"/>
                  </a:lnTo>
                  <a:lnTo>
                    <a:pt x="327187" y="0"/>
                  </a:lnTo>
                  <a:lnTo>
                    <a:pt x="534044" y="206858"/>
                  </a:lnTo>
                  <a:lnTo>
                    <a:pt x="327187" y="413715"/>
                  </a:lnTo>
                  <a:lnTo>
                    <a:pt x="327187" y="330972"/>
                  </a:lnTo>
                  <a:lnTo>
                    <a:pt x="0" y="330972"/>
                  </a:lnTo>
                  <a:lnTo>
                    <a:pt x="0" y="82743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82743" rIns="124114" bIns="82743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E004EF5-5A01-4040-8F7E-708555C77B71}"/>
                </a:ext>
              </a:extLst>
            </p:cNvPr>
            <p:cNvSpPr/>
            <p:nvPr/>
          </p:nvSpPr>
          <p:spPr>
            <a:xfrm>
              <a:off x="4042251" y="1812889"/>
              <a:ext cx="1661699" cy="864985"/>
            </a:xfrm>
            <a:custGeom>
              <a:avLst/>
              <a:gdLst>
                <a:gd name="connsiteX0" fmla="*/ 0 w 1661699"/>
                <a:gd name="connsiteY0" fmla="*/ 152381 h 1523811"/>
                <a:gd name="connsiteX1" fmla="*/ 152381 w 1661699"/>
                <a:gd name="connsiteY1" fmla="*/ 0 h 1523811"/>
                <a:gd name="connsiteX2" fmla="*/ 1509318 w 1661699"/>
                <a:gd name="connsiteY2" fmla="*/ 0 h 1523811"/>
                <a:gd name="connsiteX3" fmla="*/ 1661699 w 1661699"/>
                <a:gd name="connsiteY3" fmla="*/ 152381 h 1523811"/>
                <a:gd name="connsiteX4" fmla="*/ 1661699 w 1661699"/>
                <a:gd name="connsiteY4" fmla="*/ 1371430 h 1523811"/>
                <a:gd name="connsiteX5" fmla="*/ 1509318 w 1661699"/>
                <a:gd name="connsiteY5" fmla="*/ 1523811 h 1523811"/>
                <a:gd name="connsiteX6" fmla="*/ 152381 w 1661699"/>
                <a:gd name="connsiteY6" fmla="*/ 1523811 h 1523811"/>
                <a:gd name="connsiteX7" fmla="*/ 0 w 1661699"/>
                <a:gd name="connsiteY7" fmla="*/ 1371430 h 1523811"/>
                <a:gd name="connsiteX8" fmla="*/ 0 w 1661699"/>
                <a:gd name="connsiteY8" fmla="*/ 152381 h 152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699" h="1523811">
                  <a:moveTo>
                    <a:pt x="0" y="152381"/>
                  </a:moveTo>
                  <a:cubicBezTo>
                    <a:pt x="0" y="68223"/>
                    <a:pt x="68223" y="0"/>
                    <a:pt x="152381" y="0"/>
                  </a:cubicBezTo>
                  <a:lnTo>
                    <a:pt x="1509318" y="0"/>
                  </a:lnTo>
                  <a:cubicBezTo>
                    <a:pt x="1593476" y="0"/>
                    <a:pt x="1661699" y="68223"/>
                    <a:pt x="1661699" y="152381"/>
                  </a:cubicBezTo>
                  <a:lnTo>
                    <a:pt x="1661699" y="1371430"/>
                  </a:lnTo>
                  <a:cubicBezTo>
                    <a:pt x="1661699" y="1455588"/>
                    <a:pt x="1593476" y="1523811"/>
                    <a:pt x="1509318" y="1523811"/>
                  </a:cubicBezTo>
                  <a:lnTo>
                    <a:pt x="152381" y="1523811"/>
                  </a:lnTo>
                  <a:cubicBezTo>
                    <a:pt x="68223" y="1523811"/>
                    <a:pt x="0" y="1455588"/>
                    <a:pt x="0" y="1371430"/>
                  </a:cubicBezTo>
                  <a:lnTo>
                    <a:pt x="0" y="15238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0688" tIns="170688" rIns="170688" bIns="504000" numCol="1" spcCol="1270" anchor="t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/>
                <a:t>ETL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08104D0-7566-4DF8-8064-5605CFF917C2}"/>
                </a:ext>
              </a:extLst>
            </p:cNvPr>
            <p:cNvSpPr/>
            <p:nvPr/>
          </p:nvSpPr>
          <p:spPr>
            <a:xfrm>
              <a:off x="4382598" y="2345368"/>
              <a:ext cx="1845417" cy="2484000"/>
            </a:xfrm>
            <a:custGeom>
              <a:avLst/>
              <a:gdLst>
                <a:gd name="connsiteX0" fmla="*/ 0 w 1661699"/>
                <a:gd name="connsiteY0" fmla="*/ 166170 h 2038725"/>
                <a:gd name="connsiteX1" fmla="*/ 166170 w 1661699"/>
                <a:gd name="connsiteY1" fmla="*/ 0 h 2038725"/>
                <a:gd name="connsiteX2" fmla="*/ 1495529 w 1661699"/>
                <a:gd name="connsiteY2" fmla="*/ 0 h 2038725"/>
                <a:gd name="connsiteX3" fmla="*/ 1661699 w 1661699"/>
                <a:gd name="connsiteY3" fmla="*/ 166170 h 2038725"/>
                <a:gd name="connsiteX4" fmla="*/ 1661699 w 1661699"/>
                <a:gd name="connsiteY4" fmla="*/ 1872555 h 2038725"/>
                <a:gd name="connsiteX5" fmla="*/ 1495529 w 1661699"/>
                <a:gd name="connsiteY5" fmla="*/ 2038725 h 2038725"/>
                <a:gd name="connsiteX6" fmla="*/ 166170 w 1661699"/>
                <a:gd name="connsiteY6" fmla="*/ 2038725 h 2038725"/>
                <a:gd name="connsiteX7" fmla="*/ 0 w 1661699"/>
                <a:gd name="connsiteY7" fmla="*/ 1872555 h 2038725"/>
                <a:gd name="connsiteX8" fmla="*/ 0 w 1661699"/>
                <a:gd name="connsiteY8" fmla="*/ 166170 h 203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699" h="2038725">
                  <a:moveTo>
                    <a:pt x="0" y="166170"/>
                  </a:moveTo>
                  <a:cubicBezTo>
                    <a:pt x="0" y="74397"/>
                    <a:pt x="74397" y="0"/>
                    <a:pt x="166170" y="0"/>
                  </a:cubicBezTo>
                  <a:lnTo>
                    <a:pt x="1495529" y="0"/>
                  </a:lnTo>
                  <a:cubicBezTo>
                    <a:pt x="1587302" y="0"/>
                    <a:pt x="1661699" y="74397"/>
                    <a:pt x="1661699" y="166170"/>
                  </a:cubicBezTo>
                  <a:lnTo>
                    <a:pt x="1661699" y="1872555"/>
                  </a:lnTo>
                  <a:cubicBezTo>
                    <a:pt x="1661699" y="1964328"/>
                    <a:pt x="1587302" y="2038725"/>
                    <a:pt x="1495529" y="2038725"/>
                  </a:cubicBezTo>
                  <a:lnTo>
                    <a:pt x="166170" y="2038725"/>
                  </a:lnTo>
                  <a:cubicBezTo>
                    <a:pt x="74397" y="2038725"/>
                    <a:pt x="0" y="1964328"/>
                    <a:pt x="0" y="1872555"/>
                  </a:cubicBezTo>
                  <a:lnTo>
                    <a:pt x="0" y="16617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2462" tIns="162462" rIns="162462" bIns="162462" numCol="1" spcCol="1270" anchor="t" anchorCtr="0">
              <a:noAutofit/>
            </a:bodyPr>
            <a:lstStyle/>
            <a:p>
              <a:pPr marL="171450" lvl="1" indent="-171450" algn="l" defTabSz="711200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har char="•"/>
              </a:pPr>
              <a:r>
                <a:rPr lang="en-US" sz="1600" kern="1200"/>
                <a:t>Transformed and cleaned the data</a:t>
              </a:r>
            </a:p>
            <a:p>
              <a:pPr marL="171450" lvl="1" indent="-171450" algn="l" defTabSz="711200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har char="•"/>
              </a:pPr>
              <a:r>
                <a:rPr lang="en-US" sz="1600" kern="1200"/>
                <a:t>Created a SQL database to store data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2528EC5-5A03-4435-8A17-E4B7EE356129}"/>
              </a:ext>
            </a:extLst>
          </p:cNvPr>
          <p:cNvGrpSpPr/>
          <p:nvPr/>
        </p:nvGrpSpPr>
        <p:grpSpPr>
          <a:xfrm>
            <a:off x="5777620" y="2407693"/>
            <a:ext cx="2941487" cy="3016479"/>
            <a:chOff x="5955858" y="1812889"/>
            <a:chExt cx="2941487" cy="3016479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A204E1E-1F83-4A71-AD61-601524DF6E0E}"/>
                </a:ext>
              </a:extLst>
            </p:cNvPr>
            <p:cNvSpPr/>
            <p:nvPr/>
          </p:nvSpPr>
          <p:spPr>
            <a:xfrm>
              <a:off x="5955858" y="1964546"/>
              <a:ext cx="534044" cy="220796"/>
            </a:xfrm>
            <a:custGeom>
              <a:avLst/>
              <a:gdLst>
                <a:gd name="connsiteX0" fmla="*/ 0 w 534044"/>
                <a:gd name="connsiteY0" fmla="*/ 82743 h 413715"/>
                <a:gd name="connsiteX1" fmla="*/ 327187 w 534044"/>
                <a:gd name="connsiteY1" fmla="*/ 82743 h 413715"/>
                <a:gd name="connsiteX2" fmla="*/ 327187 w 534044"/>
                <a:gd name="connsiteY2" fmla="*/ 0 h 413715"/>
                <a:gd name="connsiteX3" fmla="*/ 534044 w 534044"/>
                <a:gd name="connsiteY3" fmla="*/ 206858 h 413715"/>
                <a:gd name="connsiteX4" fmla="*/ 327187 w 534044"/>
                <a:gd name="connsiteY4" fmla="*/ 413715 h 413715"/>
                <a:gd name="connsiteX5" fmla="*/ 327187 w 534044"/>
                <a:gd name="connsiteY5" fmla="*/ 330972 h 413715"/>
                <a:gd name="connsiteX6" fmla="*/ 0 w 534044"/>
                <a:gd name="connsiteY6" fmla="*/ 330972 h 413715"/>
                <a:gd name="connsiteX7" fmla="*/ 0 w 534044"/>
                <a:gd name="connsiteY7" fmla="*/ 82743 h 41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4044" h="413715">
                  <a:moveTo>
                    <a:pt x="0" y="82743"/>
                  </a:moveTo>
                  <a:lnTo>
                    <a:pt x="327187" y="82743"/>
                  </a:lnTo>
                  <a:lnTo>
                    <a:pt x="327187" y="0"/>
                  </a:lnTo>
                  <a:lnTo>
                    <a:pt x="534044" y="206858"/>
                  </a:lnTo>
                  <a:lnTo>
                    <a:pt x="327187" y="413715"/>
                  </a:lnTo>
                  <a:lnTo>
                    <a:pt x="327187" y="330972"/>
                  </a:lnTo>
                  <a:lnTo>
                    <a:pt x="0" y="330972"/>
                  </a:lnTo>
                  <a:lnTo>
                    <a:pt x="0" y="82743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82743" rIns="124114" bIns="82743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B63520A-B917-4107-9016-42FA2929D7D3}"/>
                </a:ext>
              </a:extLst>
            </p:cNvPr>
            <p:cNvSpPr/>
            <p:nvPr/>
          </p:nvSpPr>
          <p:spPr>
            <a:xfrm>
              <a:off x="6711581" y="1812889"/>
              <a:ext cx="1661699" cy="864985"/>
            </a:xfrm>
            <a:custGeom>
              <a:avLst/>
              <a:gdLst>
                <a:gd name="connsiteX0" fmla="*/ 0 w 1661699"/>
                <a:gd name="connsiteY0" fmla="*/ 152381 h 1523811"/>
                <a:gd name="connsiteX1" fmla="*/ 152381 w 1661699"/>
                <a:gd name="connsiteY1" fmla="*/ 0 h 1523811"/>
                <a:gd name="connsiteX2" fmla="*/ 1509318 w 1661699"/>
                <a:gd name="connsiteY2" fmla="*/ 0 h 1523811"/>
                <a:gd name="connsiteX3" fmla="*/ 1661699 w 1661699"/>
                <a:gd name="connsiteY3" fmla="*/ 152381 h 1523811"/>
                <a:gd name="connsiteX4" fmla="*/ 1661699 w 1661699"/>
                <a:gd name="connsiteY4" fmla="*/ 1371430 h 1523811"/>
                <a:gd name="connsiteX5" fmla="*/ 1509318 w 1661699"/>
                <a:gd name="connsiteY5" fmla="*/ 1523811 h 1523811"/>
                <a:gd name="connsiteX6" fmla="*/ 152381 w 1661699"/>
                <a:gd name="connsiteY6" fmla="*/ 1523811 h 1523811"/>
                <a:gd name="connsiteX7" fmla="*/ 0 w 1661699"/>
                <a:gd name="connsiteY7" fmla="*/ 1371430 h 1523811"/>
                <a:gd name="connsiteX8" fmla="*/ 0 w 1661699"/>
                <a:gd name="connsiteY8" fmla="*/ 152381 h 152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699" h="1523811">
                  <a:moveTo>
                    <a:pt x="0" y="152381"/>
                  </a:moveTo>
                  <a:cubicBezTo>
                    <a:pt x="0" y="68223"/>
                    <a:pt x="68223" y="0"/>
                    <a:pt x="152381" y="0"/>
                  </a:cubicBezTo>
                  <a:lnTo>
                    <a:pt x="1509318" y="0"/>
                  </a:lnTo>
                  <a:cubicBezTo>
                    <a:pt x="1593476" y="0"/>
                    <a:pt x="1661699" y="68223"/>
                    <a:pt x="1661699" y="152381"/>
                  </a:cubicBezTo>
                  <a:lnTo>
                    <a:pt x="1661699" y="1371430"/>
                  </a:lnTo>
                  <a:cubicBezTo>
                    <a:pt x="1661699" y="1455588"/>
                    <a:pt x="1593476" y="1523811"/>
                    <a:pt x="1509318" y="1523811"/>
                  </a:cubicBezTo>
                  <a:lnTo>
                    <a:pt x="152381" y="1523811"/>
                  </a:lnTo>
                  <a:cubicBezTo>
                    <a:pt x="68223" y="1523811"/>
                    <a:pt x="0" y="1455588"/>
                    <a:pt x="0" y="1371430"/>
                  </a:cubicBezTo>
                  <a:lnTo>
                    <a:pt x="0" y="15238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0688" tIns="170688" rIns="170688" bIns="504000" numCol="1" spcCol="1270" anchor="t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/>
                <a:t>Construction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16280A1-F05C-4843-BD58-ABEDBFC0EE78}"/>
                </a:ext>
              </a:extLst>
            </p:cNvPr>
            <p:cNvSpPr/>
            <p:nvPr/>
          </p:nvSpPr>
          <p:spPr>
            <a:xfrm>
              <a:off x="7051928" y="2345368"/>
              <a:ext cx="1845417" cy="2484000"/>
            </a:xfrm>
            <a:custGeom>
              <a:avLst/>
              <a:gdLst>
                <a:gd name="connsiteX0" fmla="*/ 0 w 1661699"/>
                <a:gd name="connsiteY0" fmla="*/ 166170 h 2038725"/>
                <a:gd name="connsiteX1" fmla="*/ 166170 w 1661699"/>
                <a:gd name="connsiteY1" fmla="*/ 0 h 2038725"/>
                <a:gd name="connsiteX2" fmla="*/ 1495529 w 1661699"/>
                <a:gd name="connsiteY2" fmla="*/ 0 h 2038725"/>
                <a:gd name="connsiteX3" fmla="*/ 1661699 w 1661699"/>
                <a:gd name="connsiteY3" fmla="*/ 166170 h 2038725"/>
                <a:gd name="connsiteX4" fmla="*/ 1661699 w 1661699"/>
                <a:gd name="connsiteY4" fmla="*/ 1872555 h 2038725"/>
                <a:gd name="connsiteX5" fmla="*/ 1495529 w 1661699"/>
                <a:gd name="connsiteY5" fmla="*/ 2038725 h 2038725"/>
                <a:gd name="connsiteX6" fmla="*/ 166170 w 1661699"/>
                <a:gd name="connsiteY6" fmla="*/ 2038725 h 2038725"/>
                <a:gd name="connsiteX7" fmla="*/ 0 w 1661699"/>
                <a:gd name="connsiteY7" fmla="*/ 1872555 h 2038725"/>
                <a:gd name="connsiteX8" fmla="*/ 0 w 1661699"/>
                <a:gd name="connsiteY8" fmla="*/ 166170 h 203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699" h="2038725">
                  <a:moveTo>
                    <a:pt x="0" y="166170"/>
                  </a:moveTo>
                  <a:cubicBezTo>
                    <a:pt x="0" y="74397"/>
                    <a:pt x="74397" y="0"/>
                    <a:pt x="166170" y="0"/>
                  </a:cubicBezTo>
                  <a:lnTo>
                    <a:pt x="1495529" y="0"/>
                  </a:lnTo>
                  <a:cubicBezTo>
                    <a:pt x="1587302" y="0"/>
                    <a:pt x="1661699" y="74397"/>
                    <a:pt x="1661699" y="166170"/>
                  </a:cubicBezTo>
                  <a:lnTo>
                    <a:pt x="1661699" y="1872555"/>
                  </a:lnTo>
                  <a:cubicBezTo>
                    <a:pt x="1661699" y="1964328"/>
                    <a:pt x="1587302" y="2038725"/>
                    <a:pt x="1495529" y="2038725"/>
                  </a:cubicBezTo>
                  <a:lnTo>
                    <a:pt x="166170" y="2038725"/>
                  </a:lnTo>
                  <a:cubicBezTo>
                    <a:pt x="74397" y="2038725"/>
                    <a:pt x="0" y="1964328"/>
                    <a:pt x="0" y="1872555"/>
                  </a:cubicBezTo>
                  <a:lnTo>
                    <a:pt x="0" y="16617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2462" tIns="162462" rIns="162462" bIns="162462" numCol="1" spcCol="1270" anchor="t" anchorCtr="0">
              <a:noAutofit/>
            </a:bodyPr>
            <a:lstStyle/>
            <a:p>
              <a:pPr marL="171450" lvl="1" indent="-171450" algn="l" defTabSz="711200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har char="•"/>
              </a:pPr>
              <a:r>
                <a:rPr lang="en-US" sz="1600"/>
                <a:t>Used JavaScript and HTML/CSS to create visualizations for the webpages</a:t>
              </a:r>
              <a:endParaRPr lang="en-US" sz="1600" kern="120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AC415-203C-4B30-B705-FA03023A71E5}"/>
              </a:ext>
            </a:extLst>
          </p:cNvPr>
          <p:cNvGrpSpPr/>
          <p:nvPr/>
        </p:nvGrpSpPr>
        <p:grpSpPr>
          <a:xfrm>
            <a:off x="8446949" y="2407693"/>
            <a:ext cx="2941487" cy="3016479"/>
            <a:chOff x="8625187" y="1812889"/>
            <a:chExt cx="2941487" cy="30164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86E6E21-D37E-499F-8701-77C78A369355}"/>
                </a:ext>
              </a:extLst>
            </p:cNvPr>
            <p:cNvSpPr/>
            <p:nvPr/>
          </p:nvSpPr>
          <p:spPr>
            <a:xfrm>
              <a:off x="8625187" y="1964546"/>
              <a:ext cx="534044" cy="220796"/>
            </a:xfrm>
            <a:custGeom>
              <a:avLst/>
              <a:gdLst>
                <a:gd name="connsiteX0" fmla="*/ 0 w 534044"/>
                <a:gd name="connsiteY0" fmla="*/ 82743 h 413715"/>
                <a:gd name="connsiteX1" fmla="*/ 327187 w 534044"/>
                <a:gd name="connsiteY1" fmla="*/ 82743 h 413715"/>
                <a:gd name="connsiteX2" fmla="*/ 327187 w 534044"/>
                <a:gd name="connsiteY2" fmla="*/ 0 h 413715"/>
                <a:gd name="connsiteX3" fmla="*/ 534044 w 534044"/>
                <a:gd name="connsiteY3" fmla="*/ 206858 h 413715"/>
                <a:gd name="connsiteX4" fmla="*/ 327187 w 534044"/>
                <a:gd name="connsiteY4" fmla="*/ 413715 h 413715"/>
                <a:gd name="connsiteX5" fmla="*/ 327187 w 534044"/>
                <a:gd name="connsiteY5" fmla="*/ 330972 h 413715"/>
                <a:gd name="connsiteX6" fmla="*/ 0 w 534044"/>
                <a:gd name="connsiteY6" fmla="*/ 330972 h 413715"/>
                <a:gd name="connsiteX7" fmla="*/ 0 w 534044"/>
                <a:gd name="connsiteY7" fmla="*/ 82743 h 41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4044" h="413715">
                  <a:moveTo>
                    <a:pt x="0" y="82743"/>
                  </a:moveTo>
                  <a:lnTo>
                    <a:pt x="327187" y="82743"/>
                  </a:lnTo>
                  <a:lnTo>
                    <a:pt x="327187" y="0"/>
                  </a:lnTo>
                  <a:lnTo>
                    <a:pt x="534044" y="206858"/>
                  </a:lnTo>
                  <a:lnTo>
                    <a:pt x="327187" y="413715"/>
                  </a:lnTo>
                  <a:lnTo>
                    <a:pt x="327187" y="330972"/>
                  </a:lnTo>
                  <a:lnTo>
                    <a:pt x="0" y="330972"/>
                  </a:lnTo>
                  <a:lnTo>
                    <a:pt x="0" y="82743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82743" rIns="124114" bIns="82743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BD71ED6-24D8-4085-9389-17E105CC7FE5}"/>
                </a:ext>
              </a:extLst>
            </p:cNvPr>
            <p:cNvSpPr/>
            <p:nvPr/>
          </p:nvSpPr>
          <p:spPr>
            <a:xfrm>
              <a:off x="9380910" y="1812889"/>
              <a:ext cx="1661699" cy="864985"/>
            </a:xfrm>
            <a:custGeom>
              <a:avLst/>
              <a:gdLst>
                <a:gd name="connsiteX0" fmla="*/ 0 w 1661699"/>
                <a:gd name="connsiteY0" fmla="*/ 152381 h 1523811"/>
                <a:gd name="connsiteX1" fmla="*/ 152381 w 1661699"/>
                <a:gd name="connsiteY1" fmla="*/ 0 h 1523811"/>
                <a:gd name="connsiteX2" fmla="*/ 1509318 w 1661699"/>
                <a:gd name="connsiteY2" fmla="*/ 0 h 1523811"/>
                <a:gd name="connsiteX3" fmla="*/ 1661699 w 1661699"/>
                <a:gd name="connsiteY3" fmla="*/ 152381 h 1523811"/>
                <a:gd name="connsiteX4" fmla="*/ 1661699 w 1661699"/>
                <a:gd name="connsiteY4" fmla="*/ 1371430 h 1523811"/>
                <a:gd name="connsiteX5" fmla="*/ 1509318 w 1661699"/>
                <a:gd name="connsiteY5" fmla="*/ 1523811 h 1523811"/>
                <a:gd name="connsiteX6" fmla="*/ 152381 w 1661699"/>
                <a:gd name="connsiteY6" fmla="*/ 1523811 h 1523811"/>
                <a:gd name="connsiteX7" fmla="*/ 0 w 1661699"/>
                <a:gd name="connsiteY7" fmla="*/ 1371430 h 1523811"/>
                <a:gd name="connsiteX8" fmla="*/ 0 w 1661699"/>
                <a:gd name="connsiteY8" fmla="*/ 152381 h 152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699" h="1523811">
                  <a:moveTo>
                    <a:pt x="0" y="152381"/>
                  </a:moveTo>
                  <a:cubicBezTo>
                    <a:pt x="0" y="68223"/>
                    <a:pt x="68223" y="0"/>
                    <a:pt x="152381" y="0"/>
                  </a:cubicBezTo>
                  <a:lnTo>
                    <a:pt x="1509318" y="0"/>
                  </a:lnTo>
                  <a:cubicBezTo>
                    <a:pt x="1593476" y="0"/>
                    <a:pt x="1661699" y="68223"/>
                    <a:pt x="1661699" y="152381"/>
                  </a:cubicBezTo>
                  <a:lnTo>
                    <a:pt x="1661699" y="1371430"/>
                  </a:lnTo>
                  <a:cubicBezTo>
                    <a:pt x="1661699" y="1455588"/>
                    <a:pt x="1593476" y="1523811"/>
                    <a:pt x="1509318" y="1523811"/>
                  </a:cubicBezTo>
                  <a:lnTo>
                    <a:pt x="152381" y="1523811"/>
                  </a:lnTo>
                  <a:cubicBezTo>
                    <a:pt x="68223" y="1523811"/>
                    <a:pt x="0" y="1455588"/>
                    <a:pt x="0" y="1371430"/>
                  </a:cubicBezTo>
                  <a:lnTo>
                    <a:pt x="0" y="15238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0688" tIns="170688" rIns="170688" bIns="504000" numCol="1" spcCol="1270" anchor="t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/>
                <a:t>Deployment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2AF1985-06E7-47DB-8780-D4ECC7AFFAF3}"/>
                </a:ext>
              </a:extLst>
            </p:cNvPr>
            <p:cNvSpPr/>
            <p:nvPr/>
          </p:nvSpPr>
          <p:spPr>
            <a:xfrm>
              <a:off x="9721257" y="2345368"/>
              <a:ext cx="1845417" cy="2484000"/>
            </a:xfrm>
            <a:custGeom>
              <a:avLst/>
              <a:gdLst>
                <a:gd name="connsiteX0" fmla="*/ 0 w 1661699"/>
                <a:gd name="connsiteY0" fmla="*/ 166170 h 2038725"/>
                <a:gd name="connsiteX1" fmla="*/ 166170 w 1661699"/>
                <a:gd name="connsiteY1" fmla="*/ 0 h 2038725"/>
                <a:gd name="connsiteX2" fmla="*/ 1495529 w 1661699"/>
                <a:gd name="connsiteY2" fmla="*/ 0 h 2038725"/>
                <a:gd name="connsiteX3" fmla="*/ 1661699 w 1661699"/>
                <a:gd name="connsiteY3" fmla="*/ 166170 h 2038725"/>
                <a:gd name="connsiteX4" fmla="*/ 1661699 w 1661699"/>
                <a:gd name="connsiteY4" fmla="*/ 1872555 h 2038725"/>
                <a:gd name="connsiteX5" fmla="*/ 1495529 w 1661699"/>
                <a:gd name="connsiteY5" fmla="*/ 2038725 h 2038725"/>
                <a:gd name="connsiteX6" fmla="*/ 166170 w 1661699"/>
                <a:gd name="connsiteY6" fmla="*/ 2038725 h 2038725"/>
                <a:gd name="connsiteX7" fmla="*/ 0 w 1661699"/>
                <a:gd name="connsiteY7" fmla="*/ 1872555 h 2038725"/>
                <a:gd name="connsiteX8" fmla="*/ 0 w 1661699"/>
                <a:gd name="connsiteY8" fmla="*/ 166170 h 203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699" h="2038725">
                  <a:moveTo>
                    <a:pt x="0" y="166170"/>
                  </a:moveTo>
                  <a:cubicBezTo>
                    <a:pt x="0" y="74397"/>
                    <a:pt x="74397" y="0"/>
                    <a:pt x="166170" y="0"/>
                  </a:cubicBezTo>
                  <a:lnTo>
                    <a:pt x="1495529" y="0"/>
                  </a:lnTo>
                  <a:cubicBezTo>
                    <a:pt x="1587302" y="0"/>
                    <a:pt x="1661699" y="74397"/>
                    <a:pt x="1661699" y="166170"/>
                  </a:cubicBezTo>
                  <a:lnTo>
                    <a:pt x="1661699" y="1872555"/>
                  </a:lnTo>
                  <a:cubicBezTo>
                    <a:pt x="1661699" y="1964328"/>
                    <a:pt x="1587302" y="2038725"/>
                    <a:pt x="1495529" y="2038725"/>
                  </a:cubicBezTo>
                  <a:lnTo>
                    <a:pt x="166170" y="2038725"/>
                  </a:lnTo>
                  <a:cubicBezTo>
                    <a:pt x="74397" y="2038725"/>
                    <a:pt x="0" y="1964328"/>
                    <a:pt x="0" y="1872555"/>
                  </a:cubicBezTo>
                  <a:lnTo>
                    <a:pt x="0" y="16617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2462" tIns="162462" rIns="162462" bIns="162462" numCol="1" spcCol="1270" anchor="t" anchorCtr="0">
              <a:noAutofit/>
            </a:bodyPr>
            <a:lstStyle/>
            <a:p>
              <a:pPr marL="171450" lvl="1" indent="-171450" algn="l" defTabSz="711200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har char="•"/>
              </a:pPr>
              <a:r>
                <a:rPr lang="en-US" sz="1600" kern="1200"/>
                <a:t>To be continued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922DE15-B6F9-48F7-B2F3-B6C0DEE19BD0}"/>
              </a:ext>
            </a:extLst>
          </p:cNvPr>
          <p:cNvGrpSpPr/>
          <p:nvPr/>
        </p:nvGrpSpPr>
        <p:grpSpPr>
          <a:xfrm>
            <a:off x="1194684" y="2407693"/>
            <a:ext cx="2185764" cy="3016478"/>
            <a:chOff x="1372922" y="1812889"/>
            <a:chExt cx="2185764" cy="3016478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D3FC52F-BE65-4E28-B4A5-BE05C518821B}"/>
                </a:ext>
              </a:extLst>
            </p:cNvPr>
            <p:cNvSpPr/>
            <p:nvPr/>
          </p:nvSpPr>
          <p:spPr>
            <a:xfrm>
              <a:off x="1372922" y="1812889"/>
              <a:ext cx="1661699" cy="864985"/>
            </a:xfrm>
            <a:custGeom>
              <a:avLst/>
              <a:gdLst>
                <a:gd name="connsiteX0" fmla="*/ 0 w 1661699"/>
                <a:gd name="connsiteY0" fmla="*/ 152381 h 1523811"/>
                <a:gd name="connsiteX1" fmla="*/ 152381 w 1661699"/>
                <a:gd name="connsiteY1" fmla="*/ 0 h 1523811"/>
                <a:gd name="connsiteX2" fmla="*/ 1509318 w 1661699"/>
                <a:gd name="connsiteY2" fmla="*/ 0 h 1523811"/>
                <a:gd name="connsiteX3" fmla="*/ 1661699 w 1661699"/>
                <a:gd name="connsiteY3" fmla="*/ 152381 h 1523811"/>
                <a:gd name="connsiteX4" fmla="*/ 1661699 w 1661699"/>
                <a:gd name="connsiteY4" fmla="*/ 1371430 h 1523811"/>
                <a:gd name="connsiteX5" fmla="*/ 1509318 w 1661699"/>
                <a:gd name="connsiteY5" fmla="*/ 1523811 h 1523811"/>
                <a:gd name="connsiteX6" fmla="*/ 152381 w 1661699"/>
                <a:gd name="connsiteY6" fmla="*/ 1523811 h 1523811"/>
                <a:gd name="connsiteX7" fmla="*/ 0 w 1661699"/>
                <a:gd name="connsiteY7" fmla="*/ 1371430 h 1523811"/>
                <a:gd name="connsiteX8" fmla="*/ 0 w 1661699"/>
                <a:gd name="connsiteY8" fmla="*/ 152381 h 152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699" h="1523811">
                  <a:moveTo>
                    <a:pt x="0" y="152381"/>
                  </a:moveTo>
                  <a:cubicBezTo>
                    <a:pt x="0" y="68223"/>
                    <a:pt x="68223" y="0"/>
                    <a:pt x="152381" y="0"/>
                  </a:cubicBezTo>
                  <a:lnTo>
                    <a:pt x="1509318" y="0"/>
                  </a:lnTo>
                  <a:cubicBezTo>
                    <a:pt x="1593476" y="0"/>
                    <a:pt x="1661699" y="68223"/>
                    <a:pt x="1661699" y="152381"/>
                  </a:cubicBezTo>
                  <a:lnTo>
                    <a:pt x="1661699" y="1371430"/>
                  </a:lnTo>
                  <a:cubicBezTo>
                    <a:pt x="1661699" y="1455588"/>
                    <a:pt x="1593476" y="1523811"/>
                    <a:pt x="1509318" y="1523811"/>
                  </a:cubicBezTo>
                  <a:lnTo>
                    <a:pt x="152381" y="1523811"/>
                  </a:lnTo>
                  <a:cubicBezTo>
                    <a:pt x="68223" y="1523811"/>
                    <a:pt x="0" y="1455588"/>
                    <a:pt x="0" y="1371430"/>
                  </a:cubicBezTo>
                  <a:lnTo>
                    <a:pt x="0" y="15238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0688" tIns="170688" rIns="170688" bIns="504000" numCol="1" spcCol="1270" anchor="t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/>
                <a:t>Data Source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AAA7FC8-0252-4E96-9F00-85F4E5452F71}"/>
                </a:ext>
              </a:extLst>
            </p:cNvPr>
            <p:cNvSpPr/>
            <p:nvPr/>
          </p:nvSpPr>
          <p:spPr>
            <a:xfrm>
              <a:off x="1713269" y="2345367"/>
              <a:ext cx="1845417" cy="2484000"/>
            </a:xfrm>
            <a:custGeom>
              <a:avLst/>
              <a:gdLst>
                <a:gd name="connsiteX0" fmla="*/ 0 w 1661699"/>
                <a:gd name="connsiteY0" fmla="*/ 166170 h 2038725"/>
                <a:gd name="connsiteX1" fmla="*/ 166170 w 1661699"/>
                <a:gd name="connsiteY1" fmla="*/ 0 h 2038725"/>
                <a:gd name="connsiteX2" fmla="*/ 1495529 w 1661699"/>
                <a:gd name="connsiteY2" fmla="*/ 0 h 2038725"/>
                <a:gd name="connsiteX3" fmla="*/ 1661699 w 1661699"/>
                <a:gd name="connsiteY3" fmla="*/ 166170 h 2038725"/>
                <a:gd name="connsiteX4" fmla="*/ 1661699 w 1661699"/>
                <a:gd name="connsiteY4" fmla="*/ 1872555 h 2038725"/>
                <a:gd name="connsiteX5" fmla="*/ 1495529 w 1661699"/>
                <a:gd name="connsiteY5" fmla="*/ 2038725 h 2038725"/>
                <a:gd name="connsiteX6" fmla="*/ 166170 w 1661699"/>
                <a:gd name="connsiteY6" fmla="*/ 2038725 h 2038725"/>
                <a:gd name="connsiteX7" fmla="*/ 0 w 1661699"/>
                <a:gd name="connsiteY7" fmla="*/ 1872555 h 2038725"/>
                <a:gd name="connsiteX8" fmla="*/ 0 w 1661699"/>
                <a:gd name="connsiteY8" fmla="*/ 166170 h 203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699" h="2038725">
                  <a:moveTo>
                    <a:pt x="0" y="166170"/>
                  </a:moveTo>
                  <a:cubicBezTo>
                    <a:pt x="0" y="74397"/>
                    <a:pt x="74397" y="0"/>
                    <a:pt x="166170" y="0"/>
                  </a:cubicBezTo>
                  <a:lnTo>
                    <a:pt x="1495529" y="0"/>
                  </a:lnTo>
                  <a:cubicBezTo>
                    <a:pt x="1587302" y="0"/>
                    <a:pt x="1661699" y="74397"/>
                    <a:pt x="1661699" y="166170"/>
                  </a:cubicBezTo>
                  <a:lnTo>
                    <a:pt x="1661699" y="1872555"/>
                  </a:lnTo>
                  <a:cubicBezTo>
                    <a:pt x="1661699" y="1964328"/>
                    <a:pt x="1587302" y="2038725"/>
                    <a:pt x="1495529" y="2038725"/>
                  </a:cubicBezTo>
                  <a:lnTo>
                    <a:pt x="166170" y="2038725"/>
                  </a:lnTo>
                  <a:cubicBezTo>
                    <a:pt x="74397" y="2038725"/>
                    <a:pt x="0" y="1964328"/>
                    <a:pt x="0" y="1872555"/>
                  </a:cubicBezTo>
                  <a:lnTo>
                    <a:pt x="0" y="16617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2462" tIns="162462" rIns="162462" bIns="162462" numCol="1" spcCol="1270" anchor="t" anchorCtr="0">
              <a:noAutofit/>
            </a:bodyPr>
            <a:lstStyle/>
            <a:p>
              <a:pPr marL="0" lvl="1" algn="l" defTabSz="711200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1600" kern="1200"/>
                <a:t>2021 Olympics Data</a:t>
              </a:r>
            </a:p>
            <a:p>
              <a:pPr marL="171450" lvl="1" indent="-171450" algn="l" defTabSz="711200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har char="•"/>
              </a:pPr>
              <a:r>
                <a:rPr lang="en-US" sz="1600" kern="1200"/>
                <a:t>Athletes Details</a:t>
              </a:r>
            </a:p>
            <a:p>
              <a:pPr marL="171450" lvl="1" indent="-171450" algn="l" defTabSz="711200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har char="•"/>
              </a:pPr>
              <a:r>
                <a:rPr lang="en-US" sz="1600"/>
                <a:t>Medal Total by Country</a:t>
              </a:r>
            </a:p>
            <a:p>
              <a:pPr marL="171450" lvl="1" indent="-171450" defTabSz="711200">
                <a:spcBef>
                  <a:spcPct val="0"/>
                </a:spcBef>
                <a:spcAft>
                  <a:spcPts val="600"/>
                </a:spcAft>
                <a:buChar char="•"/>
              </a:pPr>
              <a:r>
                <a:rPr lang="en-US" sz="1600"/>
                <a:t>Discipline Details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120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BEF76-553D-4E41-A857-6D3971E7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Deliverables: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76FAF-218E-4521-8558-B4FDBD848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,Sans-Serif" panose="020F0502020204030204" pitchFamily="34" charset="0"/>
              <a:buChar char="•"/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Create a Home page as well as 3 different detail pages for our Medals summary, Athletes summary, and a Fun facts page.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Create 3 visualizations from our data on the 2021 Olympics. (Leaderboard, Athlete count by gender, Discipline with most athletes, Top 10 Countries with the most medals).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Create a database which holds all of our cleaned data.</a:t>
            </a:r>
          </a:p>
        </p:txBody>
      </p:sp>
    </p:spTree>
    <p:extLst>
      <p:ext uri="{BB962C8B-B14F-4D97-AF65-F5344CB8AC3E}">
        <p14:creationId xmlns:p14="http://schemas.microsoft.com/office/powerpoint/2010/main" val="149948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BEF76-553D-4E41-A857-6D3971E7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Deliverables: Landing Page (P1)</a:t>
            </a:r>
          </a:p>
        </p:txBody>
      </p:sp>
      <p:pic>
        <p:nvPicPr>
          <p:cNvPr id="12" name="Picture 1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896DCE3-EFB9-4291-9FBF-E10BEDEAE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068" y="2062800"/>
            <a:ext cx="8575864" cy="421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6980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2C42D994-3B7D-4C1B-850A-89D86E4BE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0" y="2010469"/>
            <a:ext cx="8737600" cy="4284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0BEF76-553D-4E41-A857-6D3971E7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Deliverables: Athletes Summary (P2)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972B8E-190C-4483-82D3-7965263819A1}"/>
              </a:ext>
            </a:extLst>
          </p:cNvPr>
          <p:cNvSpPr/>
          <p:nvPr/>
        </p:nvSpPr>
        <p:spPr>
          <a:xfrm>
            <a:off x="1545881" y="4161034"/>
            <a:ext cx="1905918" cy="2169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BEF76-553D-4E41-A857-6D3971E7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Deliverables: Athletes Summary (P2)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BA68CFA5-8DA8-4286-8A57-FEA9990630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66650" b="129"/>
          <a:stretch/>
        </p:blipFill>
        <p:spPr>
          <a:xfrm>
            <a:off x="3235583" y="2034540"/>
            <a:ext cx="5720833" cy="417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5121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BEF76-553D-4E41-A857-6D3971E7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Deliverables: Athletes Summary (P2)</a:t>
            </a: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83D6C388-531D-4172-8C77-364C385CD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1" t="46007" r="66541" b="2956"/>
          <a:stretch/>
        </p:blipFill>
        <p:spPr>
          <a:xfrm>
            <a:off x="3242489" y="2038119"/>
            <a:ext cx="5707023" cy="421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5694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BEF76-553D-4E41-A857-6D3971E7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Deliverables: Athletes Summary (P2)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BFBD1229-67F8-4EEF-A5EC-F505F2F43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3401" t="45462" r="177" b="2164"/>
          <a:stretch/>
        </p:blipFill>
        <p:spPr>
          <a:xfrm>
            <a:off x="575977" y="2047676"/>
            <a:ext cx="11040047" cy="421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BE9D29-4369-494E-A6F1-8727AD42092F}"/>
              </a:ext>
            </a:extLst>
          </p:cNvPr>
          <p:cNvSpPr/>
          <p:nvPr/>
        </p:nvSpPr>
        <p:spPr>
          <a:xfrm>
            <a:off x="4577370" y="2305143"/>
            <a:ext cx="3012149" cy="2551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05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BEF76-553D-4E41-A857-6D3971E7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Deliverables: Athletes Summary (P2)</a:t>
            </a:r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99ED79DC-B53E-4F17-BE5D-6A1B48F22D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75" t="55174"/>
          <a:stretch/>
        </p:blipFill>
        <p:spPr>
          <a:xfrm>
            <a:off x="577458" y="2236564"/>
            <a:ext cx="11037084" cy="36330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0FEF3A9-A53C-44F3-A59C-850CB7774FAF}"/>
              </a:ext>
            </a:extLst>
          </p:cNvPr>
          <p:cNvSpPr/>
          <p:nvPr/>
        </p:nvSpPr>
        <p:spPr>
          <a:xfrm>
            <a:off x="4589926" y="2468973"/>
            <a:ext cx="3012149" cy="2551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91808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ct">
      <a:majorFont>
        <a:latin typeface="Univers Condensed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Univers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393</Words>
  <Application>Microsoft Macintosh PowerPoint</Application>
  <PresentationFormat>Widescreen</PresentationFormat>
  <Paragraphs>99</Paragraphs>
  <Slides>19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Arial,Sans-Serif</vt:lpstr>
      <vt:lpstr>Calibri</vt:lpstr>
      <vt:lpstr>Univers</vt:lpstr>
      <vt:lpstr>Univers Condensed</vt:lpstr>
      <vt:lpstr>RetrospectVTI</vt:lpstr>
      <vt:lpstr>2021 Tokyo Olympic</vt:lpstr>
      <vt:lpstr>Work Flow</vt:lpstr>
      <vt:lpstr>Deliverables: Overview</vt:lpstr>
      <vt:lpstr>Deliverables: Landing Page (P1)</vt:lpstr>
      <vt:lpstr>Deliverables: Athletes Summary (P2)</vt:lpstr>
      <vt:lpstr>Deliverables: Athletes Summary (P2)</vt:lpstr>
      <vt:lpstr>Deliverables: Athletes Summary (P2)</vt:lpstr>
      <vt:lpstr>Deliverables: Athletes Summary (P2)</vt:lpstr>
      <vt:lpstr>Deliverables: Athletes Summary (P2)</vt:lpstr>
      <vt:lpstr>Deliverables: Medal Summary (P3)</vt:lpstr>
      <vt:lpstr>Deliverables: Medal Summary (P3)</vt:lpstr>
      <vt:lpstr>Deliverables: Medal Summary (P3)</vt:lpstr>
      <vt:lpstr>Deliverables: Medal Summary (P3)</vt:lpstr>
      <vt:lpstr>Deliverables: Fun Facts (P4)</vt:lpstr>
      <vt:lpstr>Deliverables: Fun Facts (P4)</vt:lpstr>
      <vt:lpstr>Moving Forward</vt:lpstr>
      <vt:lpstr>PowerPoint Presentation</vt:lpstr>
      <vt:lpstr>PowerPoint Presentation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 Tokyo Olympic</dc:title>
  <dc:creator>Yingying Li</dc:creator>
  <cp:lastModifiedBy>Bradley Barker</cp:lastModifiedBy>
  <cp:revision>3</cp:revision>
  <dcterms:created xsi:type="dcterms:W3CDTF">2021-10-07T21:22:58Z</dcterms:created>
  <dcterms:modified xsi:type="dcterms:W3CDTF">2021-10-11T00:33:49Z</dcterms:modified>
</cp:coreProperties>
</file>